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32397700" cy="43192700"/>
  <p:notesSz cx="6858000" cy="9144000"/>
  <p:embeddedFontLst>
    <p:embeddedFont>
      <p:font typeface="Times New Roman Bold" charset="1" panose="02030802070405020303"/>
      <p:regular r:id="rId8"/>
    </p:embeddedFont>
    <p:embeddedFont>
      <p:font typeface="Times New Roman" charset="1" panose="02030502070405020303"/>
      <p:regular r:id="rId9"/>
    </p:embeddedFont>
    <p:embeddedFont>
      <p:font typeface="Times New Roman Italics" charset="1" panose="02030502070405090303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15" Target="../media/image14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821252" y="3324733"/>
            <a:ext cx="22012211" cy="3197478"/>
            <a:chOff x="0" y="0"/>
            <a:chExt cx="7040646" cy="102271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040646" cy="1022719"/>
            </a:xfrm>
            <a:custGeom>
              <a:avLst/>
              <a:gdLst/>
              <a:ahLst/>
              <a:cxnLst/>
              <a:rect r="r" b="b" t="t" l="l"/>
              <a:pathLst>
                <a:path h="1022719" w="7040646">
                  <a:moveTo>
                    <a:pt x="0" y="0"/>
                  </a:moveTo>
                  <a:lnTo>
                    <a:pt x="7040646" y="0"/>
                  </a:lnTo>
                  <a:lnTo>
                    <a:pt x="7040646" y="1022719"/>
                  </a:lnTo>
                  <a:lnTo>
                    <a:pt x="0" y="102271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>
              <a:noFill/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133350"/>
              <a:ext cx="7040646" cy="1156069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ctr" marL="0" indent="0" lvl="0">
                <a:lnSpc>
                  <a:spcPts val="8279"/>
                </a:lnSpc>
                <a:spcBef>
                  <a:spcPct val="0"/>
                </a:spcBef>
              </a:pPr>
              <a:r>
                <a:rPr lang="en-US" b="true" sz="6899" strike="noStrike" u="none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Título do trabalho idêntico ao do resumo: não alterar a formatação deste modelo </a:t>
              </a:r>
            </a:p>
            <a:p>
              <a:pPr algn="ctr" marL="0" indent="0" lvl="0">
                <a:lnSpc>
                  <a:spcPts val="6600"/>
                </a:lnSpc>
                <a:spcBef>
                  <a:spcPct val="0"/>
                </a:spcBef>
              </a:pPr>
              <a:r>
                <a:rPr lang="en-US" sz="5500" strike="noStrike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Nome Completo</a:t>
              </a:r>
              <a:r>
                <a:rPr lang="en-US" sz="5500" strike="noStrike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r>
                <a:rPr lang="en-US" sz="5500" strike="noStrike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; Nome Completo</a:t>
              </a:r>
              <a:r>
                <a:rPr lang="en-US" sz="5500" strike="noStrike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lang="en-US" sz="5500" strike="noStrike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; Nome Completo</a:t>
              </a:r>
              <a:r>
                <a:rPr lang="en-US" sz="5500" strike="noStrike" u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6403390" y="6855587"/>
            <a:ext cx="23224363" cy="2178337"/>
            <a:chOff x="0" y="0"/>
            <a:chExt cx="7428355" cy="69674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7428355" cy="696745"/>
            </a:xfrm>
            <a:custGeom>
              <a:avLst/>
              <a:gdLst/>
              <a:ahLst/>
              <a:cxnLst/>
              <a:rect r="r" b="b" t="t" l="l"/>
              <a:pathLst>
                <a:path h="696745" w="7428355">
                  <a:moveTo>
                    <a:pt x="0" y="0"/>
                  </a:moveTo>
                  <a:lnTo>
                    <a:pt x="7428355" y="0"/>
                  </a:lnTo>
                  <a:lnTo>
                    <a:pt x="7428355" y="696745"/>
                  </a:lnTo>
                  <a:lnTo>
                    <a:pt x="0" y="69674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85725"/>
              <a:ext cx="7428355" cy="782470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l">
                <a:lnSpc>
                  <a:spcPts val="4954"/>
                </a:lnSpc>
              </a:pPr>
              <a:r>
                <a:rPr lang="en-US" sz="4128" i="true">
                  <a:solidFill>
                    <a:srgbClr val="000000"/>
                  </a:solidFill>
                  <a:latin typeface="Times New Roman Italics"/>
                  <a:ea typeface="Times New Roman Italics"/>
                  <a:cs typeface="Times New Roman Italics"/>
                  <a:sym typeface="Times New Roman Italics"/>
                </a:rPr>
                <a:t>¹Curso Técnico de Sistemas de Energia Renovável, Instituto Federal Farroupilha - Campus Jaguari</a:t>
              </a:r>
            </a:p>
            <a:p>
              <a:pPr algn="l">
                <a:lnSpc>
                  <a:spcPts val="4954"/>
                </a:lnSpc>
              </a:pPr>
              <a:r>
                <a:rPr lang="en-US" sz="4128" i="true">
                  <a:solidFill>
                    <a:srgbClr val="000000"/>
                  </a:solidFill>
                  <a:latin typeface="Times New Roman Italics"/>
                  <a:ea typeface="Times New Roman Italics"/>
                  <a:cs typeface="Times New Roman Italics"/>
                  <a:sym typeface="Times New Roman Italics"/>
                </a:rPr>
                <a:t>²Curso Técnico de Agricultura, Instituto Federal Farroupilha - Campus Jaguari</a:t>
              </a:r>
            </a:p>
            <a:p>
              <a:pPr algn="l">
                <a:lnSpc>
                  <a:spcPts val="4954"/>
                </a:lnSpc>
              </a:pPr>
              <a:r>
                <a:rPr lang="en-US" sz="4128" i="true">
                  <a:solidFill>
                    <a:srgbClr val="000000"/>
                  </a:solidFill>
                  <a:latin typeface="Times New Roman Italics"/>
                  <a:ea typeface="Times New Roman Italics"/>
                  <a:cs typeface="Times New Roman Italics"/>
                  <a:sym typeface="Times New Roman Italics"/>
                </a:rPr>
                <a:t>³Orientador (a), Instituto Federal Farroupilha - Campus Jaguari</a:t>
              </a: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29021" y="10656867"/>
            <a:ext cx="15328079" cy="11517942"/>
            <a:chOff x="0" y="0"/>
            <a:chExt cx="4902715" cy="368403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4902715" cy="3684035"/>
            </a:xfrm>
            <a:custGeom>
              <a:avLst/>
              <a:gdLst/>
              <a:ahLst/>
              <a:cxnLst/>
              <a:rect r="r" b="b" t="t" l="l"/>
              <a:pathLst>
                <a:path h="3684035" w="4902715">
                  <a:moveTo>
                    <a:pt x="0" y="0"/>
                  </a:moveTo>
                  <a:lnTo>
                    <a:pt x="4902715" y="0"/>
                  </a:lnTo>
                  <a:lnTo>
                    <a:pt x="4902715" y="3684035"/>
                  </a:lnTo>
                  <a:lnTo>
                    <a:pt x="0" y="368403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114300"/>
              <a:ext cx="4902715" cy="3798335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É obrigatório que o pôster seja confeccionado com cordão para pendurar. 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As dimensões do pôster são: Largura: mínima 50 cm e máxima 90 cm; Altura: mínima 80 cm e máxima 120 cm.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Utilizar o mínimo de texto e o máximo de figuras, fotos, tabelas e recursos gráficos possíveis.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 texto da introdução deverá contemplar uma breve apresentação, justificando o tema a ser desenvolvido, bem como os objetivos do trabalho que está sendo socializado. 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29021" y="8929149"/>
            <a:ext cx="15328079" cy="1318270"/>
            <a:chOff x="0" y="0"/>
            <a:chExt cx="4902715" cy="421651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902708" cy="421697"/>
            </a:xfrm>
            <a:custGeom>
              <a:avLst/>
              <a:gdLst/>
              <a:ahLst/>
              <a:cxnLst/>
              <a:rect r="r" b="b" t="t" l="l"/>
              <a:pathLst>
                <a:path h="421697" w="4902708">
                  <a:moveTo>
                    <a:pt x="0" y="0"/>
                  </a:moveTo>
                  <a:lnTo>
                    <a:pt x="4902708" y="0"/>
                  </a:lnTo>
                  <a:lnTo>
                    <a:pt x="4902708" y="421697"/>
                  </a:lnTo>
                  <a:lnTo>
                    <a:pt x="0" y="421697"/>
                  </a:lnTo>
                  <a:close/>
                </a:path>
              </a:pathLst>
            </a:custGeom>
            <a:solidFill>
              <a:srgbClr val="31A642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95250"/>
              <a:ext cx="4902715" cy="516901"/>
            </a:xfrm>
            <a:prstGeom prst="rect">
              <a:avLst/>
            </a:prstGeom>
          </p:spPr>
          <p:txBody>
            <a:bodyPr anchor="t" rtlCol="false" tIns="211765" lIns="211765" bIns="211765" rIns="211765"/>
            <a:lstStyle/>
            <a:p>
              <a:pPr algn="ctr">
                <a:lnSpc>
                  <a:spcPts val="6193"/>
                </a:lnSpc>
              </a:pPr>
              <a:r>
                <a:rPr lang="en-US" b="true" sz="516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INTRODUÇÃO</a:t>
              </a: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6713629" y="8929149"/>
            <a:ext cx="15328079" cy="1318270"/>
            <a:chOff x="0" y="0"/>
            <a:chExt cx="4902715" cy="421651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4902708" cy="421697"/>
            </a:xfrm>
            <a:custGeom>
              <a:avLst/>
              <a:gdLst/>
              <a:ahLst/>
              <a:cxnLst/>
              <a:rect r="r" b="b" t="t" l="l"/>
              <a:pathLst>
                <a:path h="421697" w="4902708">
                  <a:moveTo>
                    <a:pt x="0" y="0"/>
                  </a:moveTo>
                  <a:lnTo>
                    <a:pt x="4902708" y="0"/>
                  </a:lnTo>
                  <a:lnTo>
                    <a:pt x="4902708" y="421697"/>
                  </a:lnTo>
                  <a:lnTo>
                    <a:pt x="0" y="421697"/>
                  </a:lnTo>
                  <a:close/>
                </a:path>
              </a:pathLst>
            </a:custGeom>
            <a:solidFill>
              <a:srgbClr val="31A642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95250"/>
              <a:ext cx="4902715" cy="516901"/>
            </a:xfrm>
            <a:prstGeom prst="rect">
              <a:avLst/>
            </a:prstGeom>
          </p:spPr>
          <p:txBody>
            <a:bodyPr anchor="t" rtlCol="false" tIns="211765" lIns="211765" bIns="211765" rIns="211765"/>
            <a:lstStyle/>
            <a:p>
              <a:pPr algn="ctr">
                <a:lnSpc>
                  <a:spcPts val="6193"/>
                </a:lnSpc>
              </a:pPr>
              <a:r>
                <a:rPr lang="en-US" b="true" sz="516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RESULTADOS E DISCUSSÃO</a:t>
              </a: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429021" y="22960973"/>
            <a:ext cx="15328079" cy="1318270"/>
            <a:chOff x="0" y="0"/>
            <a:chExt cx="4902715" cy="421651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902708" cy="421697"/>
            </a:xfrm>
            <a:custGeom>
              <a:avLst/>
              <a:gdLst/>
              <a:ahLst/>
              <a:cxnLst/>
              <a:rect r="r" b="b" t="t" l="l"/>
              <a:pathLst>
                <a:path h="421697" w="4902708">
                  <a:moveTo>
                    <a:pt x="0" y="0"/>
                  </a:moveTo>
                  <a:lnTo>
                    <a:pt x="4902708" y="0"/>
                  </a:lnTo>
                  <a:lnTo>
                    <a:pt x="4902708" y="421697"/>
                  </a:lnTo>
                  <a:lnTo>
                    <a:pt x="0" y="421697"/>
                  </a:lnTo>
                  <a:close/>
                </a:path>
              </a:pathLst>
            </a:custGeom>
            <a:solidFill>
              <a:srgbClr val="31A642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95250"/>
              <a:ext cx="4902715" cy="516901"/>
            </a:xfrm>
            <a:prstGeom prst="rect">
              <a:avLst/>
            </a:prstGeom>
          </p:spPr>
          <p:txBody>
            <a:bodyPr anchor="t" rtlCol="false" tIns="211765" lIns="211765" bIns="211765" rIns="211765"/>
            <a:lstStyle/>
            <a:p>
              <a:pPr algn="ctr">
                <a:lnSpc>
                  <a:spcPts val="6193"/>
                </a:lnSpc>
              </a:pPr>
              <a:r>
                <a:rPr lang="en-US" b="true" sz="516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MATERIAL E MÉTODOS</a:t>
              </a: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16713629" y="22966757"/>
            <a:ext cx="15328079" cy="1318270"/>
            <a:chOff x="0" y="0"/>
            <a:chExt cx="4902715" cy="421651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4902708" cy="421697"/>
            </a:xfrm>
            <a:custGeom>
              <a:avLst/>
              <a:gdLst/>
              <a:ahLst/>
              <a:cxnLst/>
              <a:rect r="r" b="b" t="t" l="l"/>
              <a:pathLst>
                <a:path h="421697" w="4902708">
                  <a:moveTo>
                    <a:pt x="0" y="0"/>
                  </a:moveTo>
                  <a:lnTo>
                    <a:pt x="4902708" y="0"/>
                  </a:lnTo>
                  <a:lnTo>
                    <a:pt x="4902708" y="421697"/>
                  </a:lnTo>
                  <a:lnTo>
                    <a:pt x="0" y="421697"/>
                  </a:lnTo>
                  <a:close/>
                </a:path>
              </a:pathLst>
            </a:custGeom>
            <a:solidFill>
              <a:srgbClr val="31A642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95250"/>
              <a:ext cx="4902715" cy="516901"/>
            </a:xfrm>
            <a:prstGeom prst="rect">
              <a:avLst/>
            </a:prstGeom>
          </p:spPr>
          <p:txBody>
            <a:bodyPr anchor="t" rtlCol="false" tIns="211765" lIns="211765" bIns="211765" rIns="211765"/>
            <a:lstStyle/>
            <a:p>
              <a:pPr algn="ctr">
                <a:lnSpc>
                  <a:spcPts val="6193"/>
                </a:lnSpc>
              </a:pPr>
              <a:r>
                <a:rPr lang="en-US" b="true" sz="516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CONCLUSÃO</a:t>
              </a: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696656" y="35248042"/>
            <a:ext cx="30890509" cy="1318270"/>
            <a:chOff x="0" y="0"/>
            <a:chExt cx="9880387" cy="421651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9880374" cy="421697"/>
            </a:xfrm>
            <a:custGeom>
              <a:avLst/>
              <a:gdLst/>
              <a:ahLst/>
              <a:cxnLst/>
              <a:rect r="r" b="b" t="t" l="l"/>
              <a:pathLst>
                <a:path h="421697" w="9880374">
                  <a:moveTo>
                    <a:pt x="0" y="0"/>
                  </a:moveTo>
                  <a:lnTo>
                    <a:pt x="9880374" y="0"/>
                  </a:lnTo>
                  <a:lnTo>
                    <a:pt x="9880374" y="421697"/>
                  </a:lnTo>
                  <a:lnTo>
                    <a:pt x="0" y="421697"/>
                  </a:lnTo>
                  <a:close/>
                </a:path>
              </a:pathLst>
            </a:custGeom>
            <a:solidFill>
              <a:srgbClr val="31A642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95250"/>
              <a:ext cx="9880387" cy="516901"/>
            </a:xfrm>
            <a:prstGeom prst="rect">
              <a:avLst/>
            </a:prstGeom>
          </p:spPr>
          <p:txBody>
            <a:bodyPr anchor="t" rtlCol="false" tIns="211765" lIns="211765" bIns="211765" rIns="211765"/>
            <a:lstStyle/>
            <a:p>
              <a:pPr algn="ctr">
                <a:lnSpc>
                  <a:spcPts val="6193"/>
                </a:lnSpc>
              </a:pPr>
              <a:r>
                <a:rPr lang="en-US" b="true" sz="516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REFERÊNCIAS BIBLIOGRÁFICAS</a:t>
              </a: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-74704" y="752687"/>
            <a:ext cx="32549407" cy="2073502"/>
            <a:chOff x="0" y="0"/>
            <a:chExt cx="10410988" cy="663213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10410952" cy="663238"/>
            </a:xfrm>
            <a:custGeom>
              <a:avLst/>
              <a:gdLst/>
              <a:ahLst/>
              <a:cxnLst/>
              <a:rect r="r" b="b" t="t" l="l"/>
              <a:pathLst>
                <a:path h="663238" w="10410952">
                  <a:moveTo>
                    <a:pt x="0" y="0"/>
                  </a:moveTo>
                  <a:lnTo>
                    <a:pt x="10410952" y="0"/>
                  </a:lnTo>
                  <a:lnTo>
                    <a:pt x="10410952" y="663238"/>
                  </a:lnTo>
                  <a:lnTo>
                    <a:pt x="0" y="663238"/>
                  </a:lnTo>
                  <a:close/>
                </a:path>
              </a:pathLst>
            </a:custGeom>
            <a:solidFill>
              <a:srgbClr val="31A642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180975"/>
              <a:ext cx="10410988" cy="844188"/>
            </a:xfrm>
            <a:prstGeom prst="rect">
              <a:avLst/>
            </a:prstGeom>
          </p:spPr>
          <p:txBody>
            <a:bodyPr anchor="ctr" rtlCol="false" tIns="211765" lIns="211765" bIns="211765" rIns="211765"/>
            <a:lstStyle/>
            <a:p>
              <a:pPr algn="ctr">
                <a:lnSpc>
                  <a:spcPts val="10838"/>
                </a:lnSpc>
              </a:pPr>
              <a:r>
                <a:rPr lang="en-US" b="true" sz="9031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VIII SIMPÓSIO DE EDUCAÇÃO E CIÊNCIAS</a:t>
              </a:r>
            </a:p>
          </p:txBody>
        </p:sp>
      </p:grpSp>
      <p:sp>
        <p:nvSpPr>
          <p:cNvPr name="Freeform 29" id="29"/>
          <p:cNvSpPr/>
          <p:nvPr/>
        </p:nvSpPr>
        <p:spPr>
          <a:xfrm flipH="false" flipV="false" rot="0">
            <a:off x="28807779" y="3502464"/>
            <a:ext cx="2998050" cy="4304932"/>
          </a:xfrm>
          <a:custGeom>
            <a:avLst/>
            <a:gdLst/>
            <a:ahLst/>
            <a:cxnLst/>
            <a:rect r="r" b="b" t="t" l="l"/>
            <a:pathLst>
              <a:path h="4304932" w="2998050">
                <a:moveTo>
                  <a:pt x="0" y="0"/>
                </a:moveTo>
                <a:lnTo>
                  <a:pt x="2998049" y="0"/>
                </a:lnTo>
                <a:lnTo>
                  <a:pt x="2998049" y="4304933"/>
                </a:lnTo>
                <a:lnTo>
                  <a:pt x="0" y="43049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-10" b="0"/>
            </a:stretch>
          </a:blipFill>
        </p:spPr>
      </p:sp>
      <p:grpSp>
        <p:nvGrpSpPr>
          <p:cNvPr name="Group 30" id="30"/>
          <p:cNvGrpSpPr/>
          <p:nvPr/>
        </p:nvGrpSpPr>
        <p:grpSpPr>
          <a:xfrm rot="0">
            <a:off x="696656" y="38350760"/>
            <a:ext cx="30890509" cy="1318270"/>
            <a:chOff x="0" y="0"/>
            <a:chExt cx="9880387" cy="421651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9880374" cy="421697"/>
            </a:xfrm>
            <a:custGeom>
              <a:avLst/>
              <a:gdLst/>
              <a:ahLst/>
              <a:cxnLst/>
              <a:rect r="r" b="b" t="t" l="l"/>
              <a:pathLst>
                <a:path h="421697" w="9880374">
                  <a:moveTo>
                    <a:pt x="0" y="0"/>
                  </a:moveTo>
                  <a:lnTo>
                    <a:pt x="9880374" y="0"/>
                  </a:lnTo>
                  <a:lnTo>
                    <a:pt x="9880374" y="421697"/>
                  </a:lnTo>
                  <a:lnTo>
                    <a:pt x="0" y="421697"/>
                  </a:lnTo>
                  <a:close/>
                </a:path>
              </a:pathLst>
            </a:custGeom>
            <a:solidFill>
              <a:srgbClr val="31A642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0" y="-95250"/>
              <a:ext cx="9880387" cy="516901"/>
            </a:xfrm>
            <a:prstGeom prst="rect">
              <a:avLst/>
            </a:prstGeom>
          </p:spPr>
          <p:txBody>
            <a:bodyPr anchor="t" rtlCol="false" tIns="211765" lIns="211765" bIns="211765" rIns="211765"/>
            <a:lstStyle/>
            <a:p>
              <a:pPr algn="ctr">
                <a:lnSpc>
                  <a:spcPts val="6193"/>
                </a:lnSpc>
              </a:pPr>
              <a:r>
                <a:rPr lang="en-US" b="true" sz="516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AGRADECIMENTOS</a:t>
              </a:r>
            </a:p>
          </p:txBody>
        </p:sp>
      </p:grpSp>
      <p:grpSp>
        <p:nvGrpSpPr>
          <p:cNvPr name="Group 33" id="33"/>
          <p:cNvGrpSpPr/>
          <p:nvPr/>
        </p:nvGrpSpPr>
        <p:grpSpPr>
          <a:xfrm rot="0">
            <a:off x="429021" y="24856165"/>
            <a:ext cx="15328079" cy="8360771"/>
            <a:chOff x="0" y="0"/>
            <a:chExt cx="4902715" cy="2674208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4902715" cy="2674208"/>
            </a:xfrm>
            <a:custGeom>
              <a:avLst/>
              <a:gdLst/>
              <a:ahLst/>
              <a:cxnLst/>
              <a:rect r="r" b="b" t="t" l="l"/>
              <a:pathLst>
                <a:path h="2674208" w="4902715">
                  <a:moveTo>
                    <a:pt x="0" y="0"/>
                  </a:moveTo>
                  <a:lnTo>
                    <a:pt x="4902715" y="0"/>
                  </a:lnTo>
                  <a:lnTo>
                    <a:pt x="4902715" y="2674208"/>
                  </a:lnTo>
                  <a:lnTo>
                    <a:pt x="0" y="26742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0" y="-114300"/>
              <a:ext cx="4902715" cy="2788508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Esta seção deve apresentar como os autores obtiveram e analisaram os dados; de que forma o trabalho foi conduzido; local, data de realização, materiais utilizados e metodologia.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Ou seja, todas as informações que influenciaram na obtenção dos resultados. </a:t>
              </a:r>
            </a:p>
            <a:p>
              <a:pPr algn="just">
                <a:lnSpc>
                  <a:spcPts val="6812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0">
            <a:off x="16785800" y="10656867"/>
            <a:ext cx="15328079" cy="8360771"/>
            <a:chOff x="0" y="0"/>
            <a:chExt cx="4902715" cy="2674208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4902715" cy="2674208"/>
            </a:xfrm>
            <a:custGeom>
              <a:avLst/>
              <a:gdLst/>
              <a:ahLst/>
              <a:cxnLst/>
              <a:rect r="r" b="b" t="t" l="l"/>
              <a:pathLst>
                <a:path h="2674208" w="4902715">
                  <a:moveTo>
                    <a:pt x="0" y="0"/>
                  </a:moveTo>
                  <a:lnTo>
                    <a:pt x="4902715" y="0"/>
                  </a:lnTo>
                  <a:lnTo>
                    <a:pt x="4902715" y="2674208"/>
                  </a:lnTo>
                  <a:lnTo>
                    <a:pt x="0" y="26742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0" y="-114300"/>
              <a:ext cx="4902715" cy="2788508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Devem ser apresentados os resultados alcançados com o estudo.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Utilizar tabelas, gráficos, figuras.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 discussão também pode ser escrita aqui, mas de forma resumida. O aprofundamento da discussão é feito de forma oral pelo apresentador, quando questionado pelos ouvintes e/ou avaliadores.</a:t>
              </a:r>
            </a:p>
          </p:txBody>
        </p:sp>
      </p:grpSp>
      <p:grpSp>
        <p:nvGrpSpPr>
          <p:cNvPr name="Group 39" id="39"/>
          <p:cNvGrpSpPr/>
          <p:nvPr/>
        </p:nvGrpSpPr>
        <p:grpSpPr>
          <a:xfrm rot="0">
            <a:off x="16747700" y="24808903"/>
            <a:ext cx="15328079" cy="11612181"/>
            <a:chOff x="0" y="0"/>
            <a:chExt cx="4902715" cy="3714178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4902715" cy="3714178"/>
            </a:xfrm>
            <a:custGeom>
              <a:avLst/>
              <a:gdLst/>
              <a:ahLst/>
              <a:cxnLst/>
              <a:rect r="r" b="b" t="t" l="l"/>
              <a:pathLst>
                <a:path h="3714178" w="4902715">
                  <a:moveTo>
                    <a:pt x="0" y="0"/>
                  </a:moveTo>
                  <a:lnTo>
                    <a:pt x="4902715" y="0"/>
                  </a:lnTo>
                  <a:lnTo>
                    <a:pt x="4902715" y="3714178"/>
                  </a:lnTo>
                  <a:lnTo>
                    <a:pt x="0" y="371417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0" y="-114300"/>
              <a:ext cx="4902715" cy="3828478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 escrita da conclusão deve contemplar uma síntese de todo o trabalho, as principais conclusões dos autores, destacando a relevância do conhecimento construído em articulação com a linha temática na qual o trabalho está vinculado. 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Também, esta seção deve apresentar os desdobramentos futuros do estudo, novas problematizações e a necessidade de outros estudos.</a:t>
              </a: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696656" y="36525859"/>
            <a:ext cx="30890509" cy="1956031"/>
            <a:chOff x="0" y="0"/>
            <a:chExt cx="9880387" cy="62564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9880387" cy="625640"/>
            </a:xfrm>
            <a:custGeom>
              <a:avLst/>
              <a:gdLst/>
              <a:ahLst/>
              <a:cxnLst/>
              <a:rect r="r" b="b" t="t" l="l"/>
              <a:pathLst>
                <a:path h="625640" w="9880387">
                  <a:moveTo>
                    <a:pt x="0" y="0"/>
                  </a:moveTo>
                  <a:lnTo>
                    <a:pt x="9880387" y="0"/>
                  </a:lnTo>
                  <a:lnTo>
                    <a:pt x="9880387" y="625640"/>
                  </a:lnTo>
                  <a:lnTo>
                    <a:pt x="0" y="62564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0" y="-114300"/>
              <a:ext cx="9880387" cy="739940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As referências bibliográficas citadas pelos autores devem ser escritas aqui, seguindo as normas da ABNT, conforme exemplificado no modelo de resumo expandido.</a:t>
              </a:r>
            </a:p>
          </p:txBody>
        </p:sp>
      </p:grpSp>
      <p:grpSp>
        <p:nvGrpSpPr>
          <p:cNvPr name="Group 45" id="45"/>
          <p:cNvGrpSpPr/>
          <p:nvPr/>
        </p:nvGrpSpPr>
        <p:grpSpPr>
          <a:xfrm rot="0">
            <a:off x="696656" y="39773805"/>
            <a:ext cx="30890509" cy="2813281"/>
            <a:chOff x="0" y="0"/>
            <a:chExt cx="9880387" cy="899833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9880387" cy="899833"/>
            </a:xfrm>
            <a:custGeom>
              <a:avLst/>
              <a:gdLst/>
              <a:ahLst/>
              <a:cxnLst/>
              <a:rect r="r" b="b" t="t" l="l"/>
              <a:pathLst>
                <a:path h="899833" w="9880387">
                  <a:moveTo>
                    <a:pt x="0" y="0"/>
                  </a:moveTo>
                  <a:lnTo>
                    <a:pt x="9880387" y="0"/>
                  </a:lnTo>
                  <a:lnTo>
                    <a:pt x="9880387" y="899833"/>
                  </a:lnTo>
                  <a:lnTo>
                    <a:pt x="0" y="89983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47" id="47"/>
            <p:cNvSpPr txBox="true"/>
            <p:nvPr/>
          </p:nvSpPr>
          <p:spPr>
            <a:xfrm>
              <a:off x="0" y="-114300"/>
              <a:ext cx="9880387" cy="1014133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Espaço para agradecer pessoas e instituições que colaboraram com o trabalho, como é o caso de órgãos de financiamento, instituições que cederam infraestrutura, pessoas que cederam informações, etc. </a:t>
              </a:r>
              <a:r>
                <a:rPr lang="en-US" b="true" sz="5677">
                  <a:solidFill>
                    <a:srgbClr val="000000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É UM ITEM NÃO OBRIGATÓRIO.</a:t>
              </a:r>
            </a:p>
          </p:txBody>
        </p:sp>
      </p:grpSp>
      <p:grpSp>
        <p:nvGrpSpPr>
          <p:cNvPr name="Group 48" id="48"/>
          <p:cNvGrpSpPr/>
          <p:nvPr/>
        </p:nvGrpSpPr>
        <p:grpSpPr>
          <a:xfrm rot="0">
            <a:off x="19738991" y="17999563"/>
            <a:ext cx="3904442" cy="3904442"/>
            <a:chOff x="0" y="0"/>
            <a:chExt cx="1248843" cy="1248843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-21590" y="66929"/>
              <a:ext cx="1251712" cy="1181481"/>
            </a:xfrm>
            <a:custGeom>
              <a:avLst/>
              <a:gdLst/>
              <a:ahLst/>
              <a:cxnLst/>
              <a:rect r="r" b="b" t="t" l="l"/>
              <a:pathLst>
                <a:path h="1181481" w="1251712">
                  <a:moveTo>
                    <a:pt x="830072" y="0"/>
                  </a:moveTo>
                  <a:cubicBezTo>
                    <a:pt x="1086104" y="84582"/>
                    <a:pt x="1251712" y="332613"/>
                    <a:pt x="1231519" y="601599"/>
                  </a:cubicBezTo>
                  <a:cubicBezTo>
                    <a:pt x="1211326" y="870585"/>
                    <a:pt x="1010412" y="1091057"/>
                    <a:pt x="744601" y="1136269"/>
                  </a:cubicBezTo>
                  <a:cubicBezTo>
                    <a:pt x="478790" y="1181481"/>
                    <a:pt x="216154" y="1039876"/>
                    <a:pt x="108077" y="792861"/>
                  </a:cubicBezTo>
                  <a:cubicBezTo>
                    <a:pt x="0" y="545846"/>
                    <a:pt x="74041" y="256794"/>
                    <a:pt x="287782" y="92329"/>
                  </a:cubicBezTo>
                  <a:lnTo>
                    <a:pt x="267843" y="60960"/>
                  </a:lnTo>
                  <a:lnTo>
                    <a:pt x="349758" y="91059"/>
                  </a:lnTo>
                  <a:lnTo>
                    <a:pt x="344805" y="182372"/>
                  </a:lnTo>
                  <a:lnTo>
                    <a:pt x="324866" y="151003"/>
                  </a:lnTo>
                  <a:cubicBezTo>
                    <a:pt x="138811" y="298069"/>
                    <a:pt x="76327" y="552831"/>
                    <a:pt x="173482" y="769366"/>
                  </a:cubicBezTo>
                  <a:cubicBezTo>
                    <a:pt x="270637" y="985901"/>
                    <a:pt x="502412" y="1108710"/>
                    <a:pt x="736092" y="1067435"/>
                  </a:cubicBezTo>
                  <a:cubicBezTo>
                    <a:pt x="969772" y="1026160"/>
                    <a:pt x="1145540" y="831469"/>
                    <a:pt x="1162558" y="594741"/>
                  </a:cubicBezTo>
                  <a:cubicBezTo>
                    <a:pt x="1179576" y="358013"/>
                    <a:pt x="1033653" y="140081"/>
                    <a:pt x="808355" y="65659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AC9595">
                    <a:alpha val="100000"/>
                  </a:srgbClr>
                </a:gs>
                <a:gs pos="80000">
                  <a:srgbClr val="E2C4C4">
                    <a:alpha val="100000"/>
                  </a:srgbClr>
                </a:gs>
                <a:gs pos="100000">
                  <a:srgbClr val="E4C4C4">
                    <a:alpha val="100000"/>
                  </a:srgbClr>
                </a:gs>
              </a:gsLst>
              <a:lin ang="16200000"/>
            </a:gradFill>
          </p:spPr>
        </p:sp>
      </p:grpSp>
      <p:grpSp>
        <p:nvGrpSpPr>
          <p:cNvPr name="Group 50" id="50"/>
          <p:cNvGrpSpPr/>
          <p:nvPr/>
        </p:nvGrpSpPr>
        <p:grpSpPr>
          <a:xfrm rot="0">
            <a:off x="20836288" y="18018477"/>
            <a:ext cx="1709847" cy="854924"/>
            <a:chOff x="0" y="0"/>
            <a:chExt cx="546898" cy="273449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546862" cy="273431"/>
            </a:xfrm>
            <a:custGeom>
              <a:avLst/>
              <a:gdLst/>
              <a:ahLst/>
              <a:cxnLst/>
              <a:rect r="r" b="b" t="t" l="l"/>
              <a:pathLst>
                <a:path h="273431" w="546862">
                  <a:moveTo>
                    <a:pt x="0" y="45593"/>
                  </a:moveTo>
                  <a:cubicBezTo>
                    <a:pt x="0" y="20447"/>
                    <a:pt x="20447" y="0"/>
                    <a:pt x="45593" y="0"/>
                  </a:cubicBezTo>
                  <a:lnTo>
                    <a:pt x="501269" y="0"/>
                  </a:lnTo>
                  <a:cubicBezTo>
                    <a:pt x="526415" y="0"/>
                    <a:pt x="546862" y="20447"/>
                    <a:pt x="546862" y="45593"/>
                  </a:cubicBezTo>
                  <a:lnTo>
                    <a:pt x="546862" y="227838"/>
                  </a:lnTo>
                  <a:cubicBezTo>
                    <a:pt x="546862" y="252984"/>
                    <a:pt x="526415" y="273431"/>
                    <a:pt x="501269" y="273431"/>
                  </a:cubicBezTo>
                  <a:lnTo>
                    <a:pt x="45593" y="273431"/>
                  </a:lnTo>
                  <a:cubicBezTo>
                    <a:pt x="20447" y="273431"/>
                    <a:pt x="0" y="252984"/>
                    <a:pt x="0" y="227838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982D2B">
                    <a:alpha val="100000"/>
                  </a:srgbClr>
                </a:gs>
                <a:gs pos="80000">
                  <a:srgbClr val="C83D39">
                    <a:alpha val="100000"/>
                  </a:srgbClr>
                </a:gs>
                <a:gs pos="100000">
                  <a:srgbClr val="CC3A36">
                    <a:alpha val="100000"/>
                  </a:srgbClr>
                </a:gs>
              </a:gsLst>
              <a:lin ang="16200000"/>
            </a:gradFill>
          </p:spPr>
        </p:sp>
      </p:grpSp>
      <p:grpSp>
        <p:nvGrpSpPr>
          <p:cNvPr name="Group 52" id="52"/>
          <p:cNvGrpSpPr/>
          <p:nvPr/>
        </p:nvGrpSpPr>
        <p:grpSpPr>
          <a:xfrm rot="0">
            <a:off x="20878022" y="18060211"/>
            <a:ext cx="1626379" cy="771455"/>
            <a:chOff x="0" y="0"/>
            <a:chExt cx="520200" cy="246751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520200" cy="246751"/>
            </a:xfrm>
            <a:custGeom>
              <a:avLst/>
              <a:gdLst/>
              <a:ahLst/>
              <a:cxnLst/>
              <a:rect r="r" b="b" t="t" l="l"/>
              <a:pathLst>
                <a:path h="246751" w="520200">
                  <a:moveTo>
                    <a:pt x="0" y="0"/>
                  </a:moveTo>
                  <a:lnTo>
                    <a:pt x="520200" y="0"/>
                  </a:lnTo>
                  <a:lnTo>
                    <a:pt x="520200" y="246751"/>
                  </a:lnTo>
                  <a:lnTo>
                    <a:pt x="0" y="24675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54" id="54"/>
            <p:cNvSpPr txBox="true"/>
            <p:nvPr/>
          </p:nvSpPr>
          <p:spPr>
            <a:xfrm>
              <a:off x="0" y="-19050"/>
              <a:ext cx="520200" cy="265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3065"/>
                </a:lnSpc>
              </a:pPr>
              <a:r>
                <a:rPr lang="en-US" sz="2838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grpSp>
        <p:nvGrpSpPr>
          <p:cNvPr name="Group 55" id="55"/>
          <p:cNvGrpSpPr/>
          <p:nvPr/>
        </p:nvGrpSpPr>
        <p:grpSpPr>
          <a:xfrm rot="0">
            <a:off x="22419804" y="19168969"/>
            <a:ext cx="1709847" cy="854924"/>
            <a:chOff x="0" y="0"/>
            <a:chExt cx="546898" cy="273449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546862" cy="273431"/>
            </a:xfrm>
            <a:custGeom>
              <a:avLst/>
              <a:gdLst/>
              <a:ahLst/>
              <a:cxnLst/>
              <a:rect r="r" b="b" t="t" l="l"/>
              <a:pathLst>
                <a:path h="273431" w="546862">
                  <a:moveTo>
                    <a:pt x="0" y="45593"/>
                  </a:moveTo>
                  <a:cubicBezTo>
                    <a:pt x="0" y="20447"/>
                    <a:pt x="20447" y="0"/>
                    <a:pt x="45593" y="0"/>
                  </a:cubicBezTo>
                  <a:lnTo>
                    <a:pt x="501269" y="0"/>
                  </a:lnTo>
                  <a:cubicBezTo>
                    <a:pt x="526415" y="0"/>
                    <a:pt x="546862" y="20447"/>
                    <a:pt x="546862" y="45593"/>
                  </a:cubicBezTo>
                  <a:lnTo>
                    <a:pt x="546862" y="227838"/>
                  </a:lnTo>
                  <a:cubicBezTo>
                    <a:pt x="546862" y="252984"/>
                    <a:pt x="526415" y="273431"/>
                    <a:pt x="501269" y="273431"/>
                  </a:cubicBezTo>
                  <a:lnTo>
                    <a:pt x="45593" y="273431"/>
                  </a:lnTo>
                  <a:cubicBezTo>
                    <a:pt x="20447" y="273431"/>
                    <a:pt x="0" y="252984"/>
                    <a:pt x="0" y="227838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759336">
                    <a:alpha val="100000"/>
                  </a:srgbClr>
                </a:gs>
                <a:gs pos="80000">
                  <a:srgbClr val="99C247">
                    <a:alpha val="100000"/>
                  </a:srgbClr>
                </a:gs>
                <a:gs pos="100000">
                  <a:srgbClr val="9BC545">
                    <a:alpha val="100000"/>
                  </a:srgbClr>
                </a:gs>
              </a:gsLst>
              <a:lin ang="16200000"/>
            </a:gradFill>
          </p:spPr>
        </p:sp>
      </p:grpSp>
      <p:grpSp>
        <p:nvGrpSpPr>
          <p:cNvPr name="Group 57" id="57"/>
          <p:cNvGrpSpPr/>
          <p:nvPr/>
        </p:nvGrpSpPr>
        <p:grpSpPr>
          <a:xfrm rot="0">
            <a:off x="22461538" y="19210703"/>
            <a:ext cx="1626379" cy="771455"/>
            <a:chOff x="0" y="0"/>
            <a:chExt cx="520200" cy="246751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520200" cy="246751"/>
            </a:xfrm>
            <a:custGeom>
              <a:avLst/>
              <a:gdLst/>
              <a:ahLst/>
              <a:cxnLst/>
              <a:rect r="r" b="b" t="t" l="l"/>
              <a:pathLst>
                <a:path h="246751" w="520200">
                  <a:moveTo>
                    <a:pt x="0" y="0"/>
                  </a:moveTo>
                  <a:lnTo>
                    <a:pt x="520200" y="0"/>
                  </a:lnTo>
                  <a:lnTo>
                    <a:pt x="520200" y="246751"/>
                  </a:lnTo>
                  <a:lnTo>
                    <a:pt x="0" y="24675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520200" cy="265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3065"/>
                </a:lnSpc>
              </a:pPr>
              <a:r>
                <a:rPr lang="en-US" sz="2838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grpSp>
        <p:nvGrpSpPr>
          <p:cNvPr name="Group 60" id="60"/>
          <p:cNvGrpSpPr/>
          <p:nvPr/>
        </p:nvGrpSpPr>
        <p:grpSpPr>
          <a:xfrm rot="0">
            <a:off x="21814955" y="21030504"/>
            <a:ext cx="1709847" cy="854924"/>
            <a:chOff x="0" y="0"/>
            <a:chExt cx="546898" cy="273449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546862" cy="273431"/>
            </a:xfrm>
            <a:custGeom>
              <a:avLst/>
              <a:gdLst/>
              <a:ahLst/>
              <a:cxnLst/>
              <a:rect r="r" b="b" t="t" l="l"/>
              <a:pathLst>
                <a:path h="273431" w="546862">
                  <a:moveTo>
                    <a:pt x="0" y="45593"/>
                  </a:moveTo>
                  <a:cubicBezTo>
                    <a:pt x="0" y="20447"/>
                    <a:pt x="20447" y="0"/>
                    <a:pt x="45593" y="0"/>
                  </a:cubicBezTo>
                  <a:lnTo>
                    <a:pt x="501269" y="0"/>
                  </a:lnTo>
                  <a:cubicBezTo>
                    <a:pt x="526415" y="0"/>
                    <a:pt x="546862" y="20447"/>
                    <a:pt x="546862" y="45593"/>
                  </a:cubicBezTo>
                  <a:lnTo>
                    <a:pt x="546862" y="227838"/>
                  </a:lnTo>
                  <a:cubicBezTo>
                    <a:pt x="546862" y="252984"/>
                    <a:pt x="526415" y="273431"/>
                    <a:pt x="501269" y="273431"/>
                  </a:cubicBezTo>
                  <a:lnTo>
                    <a:pt x="45593" y="273431"/>
                  </a:lnTo>
                  <a:cubicBezTo>
                    <a:pt x="20447" y="273431"/>
                    <a:pt x="0" y="252984"/>
                    <a:pt x="0" y="227838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5D427D">
                    <a:alpha val="100000"/>
                  </a:srgbClr>
                </a:gs>
                <a:gs pos="80000">
                  <a:srgbClr val="7A57A5">
                    <a:alpha val="100000"/>
                  </a:srgbClr>
                </a:gs>
                <a:gs pos="100000">
                  <a:srgbClr val="7A56A7">
                    <a:alpha val="100000"/>
                  </a:srgbClr>
                </a:gs>
              </a:gsLst>
              <a:lin ang="16200000"/>
            </a:gradFill>
          </p:spPr>
        </p:sp>
      </p:grpSp>
      <p:grpSp>
        <p:nvGrpSpPr>
          <p:cNvPr name="Group 62" id="62"/>
          <p:cNvGrpSpPr/>
          <p:nvPr/>
        </p:nvGrpSpPr>
        <p:grpSpPr>
          <a:xfrm rot="0">
            <a:off x="21856689" y="21072238"/>
            <a:ext cx="1626379" cy="771455"/>
            <a:chOff x="0" y="0"/>
            <a:chExt cx="520200" cy="246751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520200" cy="246751"/>
            </a:xfrm>
            <a:custGeom>
              <a:avLst/>
              <a:gdLst/>
              <a:ahLst/>
              <a:cxnLst/>
              <a:rect r="r" b="b" t="t" l="l"/>
              <a:pathLst>
                <a:path h="246751" w="520200">
                  <a:moveTo>
                    <a:pt x="0" y="0"/>
                  </a:moveTo>
                  <a:lnTo>
                    <a:pt x="520200" y="0"/>
                  </a:lnTo>
                  <a:lnTo>
                    <a:pt x="520200" y="246751"/>
                  </a:lnTo>
                  <a:lnTo>
                    <a:pt x="0" y="24675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64" id="64"/>
            <p:cNvSpPr txBox="true"/>
            <p:nvPr/>
          </p:nvSpPr>
          <p:spPr>
            <a:xfrm>
              <a:off x="0" y="-19050"/>
              <a:ext cx="520200" cy="265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3065"/>
                </a:lnSpc>
              </a:pPr>
              <a:r>
                <a:rPr lang="en-US" sz="2838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19857621" y="21030504"/>
            <a:ext cx="1709847" cy="854924"/>
            <a:chOff x="0" y="0"/>
            <a:chExt cx="546898" cy="273449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546862" cy="273431"/>
            </a:xfrm>
            <a:custGeom>
              <a:avLst/>
              <a:gdLst/>
              <a:ahLst/>
              <a:cxnLst/>
              <a:rect r="r" b="b" t="t" l="l"/>
              <a:pathLst>
                <a:path h="273431" w="546862">
                  <a:moveTo>
                    <a:pt x="0" y="45593"/>
                  </a:moveTo>
                  <a:cubicBezTo>
                    <a:pt x="0" y="20447"/>
                    <a:pt x="20447" y="0"/>
                    <a:pt x="45593" y="0"/>
                  </a:cubicBezTo>
                  <a:lnTo>
                    <a:pt x="501269" y="0"/>
                  </a:lnTo>
                  <a:cubicBezTo>
                    <a:pt x="526415" y="0"/>
                    <a:pt x="546862" y="20447"/>
                    <a:pt x="546862" y="45593"/>
                  </a:cubicBezTo>
                  <a:lnTo>
                    <a:pt x="546862" y="227838"/>
                  </a:lnTo>
                  <a:cubicBezTo>
                    <a:pt x="546862" y="252984"/>
                    <a:pt x="526415" y="273431"/>
                    <a:pt x="501269" y="273431"/>
                  </a:cubicBezTo>
                  <a:lnTo>
                    <a:pt x="45593" y="273431"/>
                  </a:lnTo>
                  <a:cubicBezTo>
                    <a:pt x="20447" y="273431"/>
                    <a:pt x="0" y="252984"/>
                    <a:pt x="0" y="227838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27869E">
                    <a:alpha val="100000"/>
                  </a:srgbClr>
                </a:gs>
                <a:gs pos="80000">
                  <a:srgbClr val="34B0D0">
                    <a:alpha val="100000"/>
                  </a:srgbClr>
                </a:gs>
                <a:gs pos="100000">
                  <a:srgbClr val="30B3D4">
                    <a:alpha val="100000"/>
                  </a:srgbClr>
                </a:gs>
              </a:gsLst>
              <a:lin ang="16200000"/>
            </a:gradFill>
          </p:spPr>
        </p:sp>
      </p:grpSp>
      <p:grpSp>
        <p:nvGrpSpPr>
          <p:cNvPr name="Group 67" id="67"/>
          <p:cNvGrpSpPr/>
          <p:nvPr/>
        </p:nvGrpSpPr>
        <p:grpSpPr>
          <a:xfrm rot="0">
            <a:off x="19899355" y="21072238"/>
            <a:ext cx="1626480" cy="771436"/>
            <a:chOff x="0" y="0"/>
            <a:chExt cx="520232" cy="246745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520232" cy="246745"/>
            </a:xfrm>
            <a:custGeom>
              <a:avLst/>
              <a:gdLst/>
              <a:ahLst/>
              <a:cxnLst/>
              <a:rect r="r" b="b" t="t" l="l"/>
              <a:pathLst>
                <a:path h="246745" w="520232">
                  <a:moveTo>
                    <a:pt x="0" y="0"/>
                  </a:moveTo>
                  <a:lnTo>
                    <a:pt x="520232" y="0"/>
                  </a:lnTo>
                  <a:lnTo>
                    <a:pt x="520232" y="246745"/>
                  </a:lnTo>
                  <a:lnTo>
                    <a:pt x="0" y="24674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69" id="69"/>
            <p:cNvSpPr txBox="true"/>
            <p:nvPr/>
          </p:nvSpPr>
          <p:spPr>
            <a:xfrm>
              <a:off x="0" y="-19050"/>
              <a:ext cx="520232" cy="265795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3065"/>
                </a:lnSpc>
              </a:pPr>
              <a:r>
                <a:rPr lang="en-US" sz="2838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grpSp>
        <p:nvGrpSpPr>
          <p:cNvPr name="Group 70" id="70"/>
          <p:cNvGrpSpPr/>
          <p:nvPr/>
        </p:nvGrpSpPr>
        <p:grpSpPr>
          <a:xfrm rot="0">
            <a:off x="19252772" y="19168969"/>
            <a:ext cx="1709847" cy="854924"/>
            <a:chOff x="0" y="0"/>
            <a:chExt cx="546898" cy="273449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546862" cy="273431"/>
            </a:xfrm>
            <a:custGeom>
              <a:avLst/>
              <a:gdLst/>
              <a:ahLst/>
              <a:cxnLst/>
              <a:rect r="r" b="b" t="t" l="l"/>
              <a:pathLst>
                <a:path h="273431" w="546862">
                  <a:moveTo>
                    <a:pt x="0" y="45593"/>
                  </a:moveTo>
                  <a:cubicBezTo>
                    <a:pt x="0" y="20447"/>
                    <a:pt x="20447" y="0"/>
                    <a:pt x="45593" y="0"/>
                  </a:cubicBezTo>
                  <a:lnTo>
                    <a:pt x="501269" y="0"/>
                  </a:lnTo>
                  <a:cubicBezTo>
                    <a:pt x="526415" y="0"/>
                    <a:pt x="546862" y="20447"/>
                    <a:pt x="546862" y="45593"/>
                  </a:cubicBezTo>
                  <a:lnTo>
                    <a:pt x="546862" y="227838"/>
                  </a:lnTo>
                  <a:cubicBezTo>
                    <a:pt x="546862" y="252984"/>
                    <a:pt x="526415" y="273431"/>
                    <a:pt x="501269" y="273431"/>
                  </a:cubicBezTo>
                  <a:lnTo>
                    <a:pt x="45593" y="273431"/>
                  </a:lnTo>
                  <a:cubicBezTo>
                    <a:pt x="20447" y="273431"/>
                    <a:pt x="0" y="252984"/>
                    <a:pt x="0" y="227838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C86B1D">
                    <a:alpha val="100000"/>
                  </a:srgbClr>
                </a:gs>
                <a:gs pos="80000">
                  <a:srgbClr val="FF8D25">
                    <a:alpha val="100000"/>
                  </a:srgbClr>
                </a:gs>
                <a:gs pos="100000">
                  <a:srgbClr val="FF8D22">
                    <a:alpha val="100000"/>
                  </a:srgbClr>
                </a:gs>
              </a:gsLst>
              <a:lin ang="16200000"/>
            </a:gradFill>
          </p:spPr>
        </p:sp>
      </p:grpSp>
      <p:grpSp>
        <p:nvGrpSpPr>
          <p:cNvPr name="Group 72" id="72"/>
          <p:cNvGrpSpPr/>
          <p:nvPr/>
        </p:nvGrpSpPr>
        <p:grpSpPr>
          <a:xfrm rot="0">
            <a:off x="19294506" y="19210703"/>
            <a:ext cx="1626379" cy="771455"/>
            <a:chOff x="0" y="0"/>
            <a:chExt cx="520200" cy="246751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520200" cy="246751"/>
            </a:xfrm>
            <a:custGeom>
              <a:avLst/>
              <a:gdLst/>
              <a:ahLst/>
              <a:cxnLst/>
              <a:rect r="r" b="b" t="t" l="l"/>
              <a:pathLst>
                <a:path h="246751" w="520200">
                  <a:moveTo>
                    <a:pt x="0" y="0"/>
                  </a:moveTo>
                  <a:lnTo>
                    <a:pt x="520200" y="0"/>
                  </a:lnTo>
                  <a:lnTo>
                    <a:pt x="520200" y="246751"/>
                  </a:lnTo>
                  <a:lnTo>
                    <a:pt x="0" y="24675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19050"/>
              <a:ext cx="520200" cy="265801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3065"/>
                </a:lnSpc>
              </a:pPr>
              <a:r>
                <a:rPr lang="en-US" sz="2838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sp>
        <p:nvSpPr>
          <p:cNvPr name="Freeform 75" id="75"/>
          <p:cNvSpPr/>
          <p:nvPr/>
        </p:nvSpPr>
        <p:spPr>
          <a:xfrm flipH="false" flipV="false" rot="0">
            <a:off x="27173235" y="19524322"/>
            <a:ext cx="2454518" cy="2454518"/>
          </a:xfrm>
          <a:custGeom>
            <a:avLst/>
            <a:gdLst/>
            <a:ahLst/>
            <a:cxnLst/>
            <a:rect r="r" b="b" t="t" l="l"/>
            <a:pathLst>
              <a:path h="2454518" w="2454518">
                <a:moveTo>
                  <a:pt x="0" y="0"/>
                </a:moveTo>
                <a:lnTo>
                  <a:pt x="2454518" y="0"/>
                </a:lnTo>
                <a:lnTo>
                  <a:pt x="2454518" y="2454519"/>
                </a:lnTo>
                <a:lnTo>
                  <a:pt x="0" y="245451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6" id="76"/>
          <p:cNvGrpSpPr/>
          <p:nvPr/>
        </p:nvGrpSpPr>
        <p:grpSpPr>
          <a:xfrm rot="0">
            <a:off x="27666702" y="20099281"/>
            <a:ext cx="1467584" cy="1261674"/>
            <a:chOff x="0" y="0"/>
            <a:chExt cx="469409" cy="403549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469409" cy="403549"/>
            </a:xfrm>
            <a:custGeom>
              <a:avLst/>
              <a:gdLst/>
              <a:ahLst/>
              <a:cxnLst/>
              <a:rect r="r" b="b" t="t" l="l"/>
              <a:pathLst>
                <a:path h="403549" w="469409">
                  <a:moveTo>
                    <a:pt x="0" y="0"/>
                  </a:moveTo>
                  <a:lnTo>
                    <a:pt x="469409" y="0"/>
                  </a:lnTo>
                  <a:lnTo>
                    <a:pt x="469409" y="403549"/>
                  </a:lnTo>
                  <a:lnTo>
                    <a:pt x="0" y="40354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78" id="78"/>
            <p:cNvSpPr txBox="true"/>
            <p:nvPr/>
          </p:nvSpPr>
          <p:spPr>
            <a:xfrm>
              <a:off x="0" y="-28575"/>
              <a:ext cx="469409" cy="432124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3344"/>
                </a:lnSpc>
              </a:pPr>
              <a:r>
                <a:rPr lang="en-US" sz="3096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sp>
        <p:nvSpPr>
          <p:cNvPr name="Freeform 79" id="79"/>
          <p:cNvSpPr/>
          <p:nvPr/>
        </p:nvSpPr>
        <p:spPr>
          <a:xfrm flipH="false" flipV="false" rot="0">
            <a:off x="25745150" y="18944162"/>
            <a:ext cx="1785105" cy="1785105"/>
          </a:xfrm>
          <a:custGeom>
            <a:avLst/>
            <a:gdLst/>
            <a:ahLst/>
            <a:cxnLst/>
            <a:rect r="r" b="b" t="t" l="l"/>
            <a:pathLst>
              <a:path h="1785105" w="1785105">
                <a:moveTo>
                  <a:pt x="0" y="0"/>
                </a:moveTo>
                <a:lnTo>
                  <a:pt x="1785105" y="0"/>
                </a:lnTo>
                <a:lnTo>
                  <a:pt x="1785105" y="1785105"/>
                </a:lnTo>
                <a:lnTo>
                  <a:pt x="0" y="178510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0" id="80"/>
          <p:cNvGrpSpPr/>
          <p:nvPr/>
        </p:nvGrpSpPr>
        <p:grpSpPr>
          <a:xfrm rot="0">
            <a:off x="26194556" y="19396284"/>
            <a:ext cx="886293" cy="880861"/>
            <a:chOff x="0" y="0"/>
            <a:chExt cx="283483" cy="281745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283483" cy="281745"/>
            </a:xfrm>
            <a:custGeom>
              <a:avLst/>
              <a:gdLst/>
              <a:ahLst/>
              <a:cxnLst/>
              <a:rect r="r" b="b" t="t" l="l"/>
              <a:pathLst>
                <a:path h="281745" w="283483">
                  <a:moveTo>
                    <a:pt x="0" y="0"/>
                  </a:moveTo>
                  <a:lnTo>
                    <a:pt x="283483" y="0"/>
                  </a:lnTo>
                  <a:lnTo>
                    <a:pt x="283483" y="281745"/>
                  </a:lnTo>
                  <a:lnTo>
                    <a:pt x="0" y="28174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82" id="82"/>
            <p:cNvSpPr txBox="true"/>
            <p:nvPr/>
          </p:nvSpPr>
          <p:spPr>
            <a:xfrm>
              <a:off x="0" y="-28575"/>
              <a:ext cx="283483" cy="310320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3344"/>
                </a:lnSpc>
              </a:pPr>
              <a:r>
                <a:rPr lang="en-US" sz="3096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sp>
        <p:nvSpPr>
          <p:cNvPr name="Freeform 83" id="83"/>
          <p:cNvSpPr/>
          <p:nvPr/>
        </p:nvSpPr>
        <p:spPr>
          <a:xfrm flipH="false" flipV="false" rot="0">
            <a:off x="26548448" y="17516078"/>
            <a:ext cx="2142126" cy="2142126"/>
          </a:xfrm>
          <a:custGeom>
            <a:avLst/>
            <a:gdLst/>
            <a:ahLst/>
            <a:cxnLst/>
            <a:rect r="r" b="b" t="t" l="l"/>
            <a:pathLst>
              <a:path h="2142126" w="2142126">
                <a:moveTo>
                  <a:pt x="0" y="0"/>
                </a:moveTo>
                <a:lnTo>
                  <a:pt x="2142126" y="0"/>
                </a:lnTo>
                <a:lnTo>
                  <a:pt x="2142126" y="2142126"/>
                </a:lnTo>
                <a:lnTo>
                  <a:pt x="0" y="214212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4" id="84"/>
          <p:cNvGrpSpPr/>
          <p:nvPr/>
        </p:nvGrpSpPr>
        <p:grpSpPr>
          <a:xfrm rot="0">
            <a:off x="27128606" y="18096238"/>
            <a:ext cx="981807" cy="981807"/>
            <a:chOff x="0" y="0"/>
            <a:chExt cx="314033" cy="31403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314033" cy="314033"/>
            </a:xfrm>
            <a:custGeom>
              <a:avLst/>
              <a:gdLst/>
              <a:ahLst/>
              <a:cxnLst/>
              <a:rect r="r" b="b" t="t" l="l"/>
              <a:pathLst>
                <a:path h="314033" w="314033">
                  <a:moveTo>
                    <a:pt x="0" y="0"/>
                  </a:moveTo>
                  <a:lnTo>
                    <a:pt x="314033" y="0"/>
                  </a:lnTo>
                  <a:lnTo>
                    <a:pt x="314033" y="314033"/>
                  </a:lnTo>
                  <a:lnTo>
                    <a:pt x="0" y="31403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28575"/>
              <a:ext cx="314033" cy="342608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3344"/>
                </a:lnSpc>
              </a:pPr>
              <a:r>
                <a:rPr lang="en-US" sz="3096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sp>
        <p:nvSpPr>
          <p:cNvPr name="Freeform 87" id="87"/>
          <p:cNvSpPr/>
          <p:nvPr/>
        </p:nvSpPr>
        <p:spPr>
          <a:xfrm flipH="false" flipV="false" rot="0">
            <a:off x="26968152" y="19153562"/>
            <a:ext cx="3154074" cy="3154074"/>
          </a:xfrm>
          <a:custGeom>
            <a:avLst/>
            <a:gdLst/>
            <a:ahLst/>
            <a:cxnLst/>
            <a:rect r="r" b="b" t="t" l="l"/>
            <a:pathLst>
              <a:path h="3154074" w="3154074">
                <a:moveTo>
                  <a:pt x="0" y="0"/>
                </a:moveTo>
                <a:lnTo>
                  <a:pt x="3154074" y="0"/>
                </a:lnTo>
                <a:lnTo>
                  <a:pt x="3154074" y="3154073"/>
                </a:lnTo>
                <a:lnTo>
                  <a:pt x="0" y="3154073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8" id="88"/>
          <p:cNvSpPr/>
          <p:nvPr/>
        </p:nvSpPr>
        <p:spPr>
          <a:xfrm flipH="false" flipV="false" rot="0">
            <a:off x="25422867" y="18547114"/>
            <a:ext cx="2294992" cy="2294992"/>
          </a:xfrm>
          <a:custGeom>
            <a:avLst/>
            <a:gdLst/>
            <a:ahLst/>
            <a:cxnLst/>
            <a:rect r="r" b="b" t="t" l="l"/>
            <a:pathLst>
              <a:path h="2294992" w="2294992">
                <a:moveTo>
                  <a:pt x="0" y="0"/>
                </a:moveTo>
                <a:lnTo>
                  <a:pt x="2294991" y="0"/>
                </a:lnTo>
                <a:lnTo>
                  <a:pt x="2294991" y="2294992"/>
                </a:lnTo>
                <a:lnTo>
                  <a:pt x="0" y="2294992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9" id="89"/>
          <p:cNvSpPr/>
          <p:nvPr/>
        </p:nvSpPr>
        <p:spPr>
          <a:xfrm flipH="false" flipV="false" rot="0">
            <a:off x="26334276" y="17327447"/>
            <a:ext cx="2473503" cy="2473503"/>
          </a:xfrm>
          <a:custGeom>
            <a:avLst/>
            <a:gdLst/>
            <a:ahLst/>
            <a:cxnLst/>
            <a:rect r="r" b="b" t="t" l="l"/>
            <a:pathLst>
              <a:path h="2473503" w="2473503">
                <a:moveTo>
                  <a:pt x="0" y="0"/>
                </a:moveTo>
                <a:lnTo>
                  <a:pt x="2473503" y="0"/>
                </a:lnTo>
                <a:lnTo>
                  <a:pt x="2473503" y="2473503"/>
                </a:lnTo>
                <a:lnTo>
                  <a:pt x="0" y="2473503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0" id="90"/>
          <p:cNvGrpSpPr/>
          <p:nvPr/>
        </p:nvGrpSpPr>
        <p:grpSpPr>
          <a:xfrm rot="0">
            <a:off x="3505319" y="31737911"/>
            <a:ext cx="1535694" cy="1535694"/>
            <a:chOff x="0" y="0"/>
            <a:chExt cx="491195" cy="491195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491236" cy="491236"/>
            </a:xfrm>
            <a:custGeom>
              <a:avLst/>
              <a:gdLst/>
              <a:ahLst/>
              <a:cxnLst/>
              <a:rect r="r" b="b" t="t" l="l"/>
              <a:pathLst>
                <a:path h="491236" w="491236">
                  <a:moveTo>
                    <a:pt x="0" y="245618"/>
                  </a:moveTo>
                  <a:cubicBezTo>
                    <a:pt x="0" y="109982"/>
                    <a:pt x="109982" y="0"/>
                    <a:pt x="245618" y="0"/>
                  </a:cubicBezTo>
                  <a:cubicBezTo>
                    <a:pt x="381254" y="0"/>
                    <a:pt x="491236" y="109982"/>
                    <a:pt x="491236" y="245618"/>
                  </a:cubicBezTo>
                  <a:cubicBezTo>
                    <a:pt x="491236" y="381254"/>
                    <a:pt x="381254" y="491236"/>
                    <a:pt x="245618" y="491236"/>
                  </a:cubicBezTo>
                  <a:cubicBezTo>
                    <a:pt x="109982" y="491236"/>
                    <a:pt x="0" y="381254"/>
                    <a:pt x="0" y="245618"/>
                  </a:cubicBezTo>
                  <a:close/>
                  <a:moveTo>
                    <a:pt x="98298" y="245618"/>
                  </a:moveTo>
                  <a:cubicBezTo>
                    <a:pt x="98298" y="327025"/>
                    <a:pt x="164211" y="392938"/>
                    <a:pt x="245618" y="392938"/>
                  </a:cubicBezTo>
                  <a:cubicBezTo>
                    <a:pt x="327025" y="392938"/>
                    <a:pt x="392938" y="327025"/>
                    <a:pt x="392938" y="245618"/>
                  </a:cubicBezTo>
                  <a:cubicBezTo>
                    <a:pt x="392938" y="164211"/>
                    <a:pt x="327025" y="98298"/>
                    <a:pt x="245618" y="98298"/>
                  </a:cubicBezTo>
                  <a:cubicBezTo>
                    <a:pt x="164211" y="98298"/>
                    <a:pt x="98298" y="164211"/>
                    <a:pt x="98298" y="245618"/>
                  </a:cubicBezTo>
                  <a:close/>
                </a:path>
              </a:pathLst>
            </a:custGeom>
            <a:solidFill>
              <a:srgbClr val="8064A2"/>
            </a:solidFill>
          </p:spPr>
        </p:sp>
      </p:grpSp>
      <p:grpSp>
        <p:nvGrpSpPr>
          <p:cNvPr name="Group 92" id="92"/>
          <p:cNvGrpSpPr/>
          <p:nvPr/>
        </p:nvGrpSpPr>
        <p:grpSpPr>
          <a:xfrm rot="-3900000">
            <a:off x="4046428" y="30486006"/>
            <a:ext cx="1909040" cy="920009"/>
            <a:chOff x="0" y="0"/>
            <a:chExt cx="610610" cy="294266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610610" cy="294266"/>
            </a:xfrm>
            <a:custGeom>
              <a:avLst/>
              <a:gdLst/>
              <a:ahLst/>
              <a:cxnLst/>
              <a:rect r="r" b="b" t="t" l="l"/>
              <a:pathLst>
                <a:path h="294266" w="610610">
                  <a:moveTo>
                    <a:pt x="0" y="0"/>
                  </a:moveTo>
                  <a:lnTo>
                    <a:pt x="610610" y="0"/>
                  </a:lnTo>
                  <a:lnTo>
                    <a:pt x="610610" y="294266"/>
                  </a:lnTo>
                  <a:lnTo>
                    <a:pt x="0" y="29426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38100"/>
              <a:ext cx="610610" cy="332366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l">
                <a:lnSpc>
                  <a:spcPts val="4459"/>
                </a:lnSpc>
              </a:pPr>
              <a:r>
                <a:rPr lang="en-US" sz="4128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grpSp>
        <p:nvGrpSpPr>
          <p:cNvPr name="Group 95" id="95"/>
          <p:cNvGrpSpPr/>
          <p:nvPr/>
        </p:nvGrpSpPr>
        <p:grpSpPr>
          <a:xfrm rot="0">
            <a:off x="5156688" y="32107197"/>
            <a:ext cx="797122" cy="797122"/>
            <a:chOff x="0" y="0"/>
            <a:chExt cx="254961" cy="254961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255016" cy="255016"/>
            </a:xfrm>
            <a:custGeom>
              <a:avLst/>
              <a:gdLst/>
              <a:ahLst/>
              <a:cxnLst/>
              <a:rect r="r" b="b" t="t" l="l"/>
              <a:pathLst>
                <a:path h="255016" w="255016">
                  <a:moveTo>
                    <a:pt x="0" y="127508"/>
                  </a:moveTo>
                  <a:cubicBezTo>
                    <a:pt x="0" y="57023"/>
                    <a:pt x="57023" y="0"/>
                    <a:pt x="127508" y="0"/>
                  </a:cubicBezTo>
                  <a:cubicBezTo>
                    <a:pt x="197993" y="0"/>
                    <a:pt x="255016" y="57023"/>
                    <a:pt x="255016" y="127508"/>
                  </a:cubicBezTo>
                  <a:cubicBezTo>
                    <a:pt x="255016" y="197993"/>
                    <a:pt x="197866" y="255016"/>
                    <a:pt x="127508" y="255016"/>
                  </a:cubicBezTo>
                  <a:cubicBezTo>
                    <a:pt x="57150" y="255016"/>
                    <a:pt x="0" y="197866"/>
                    <a:pt x="0" y="127508"/>
                  </a:cubicBezTo>
                  <a:close/>
                </a:path>
              </a:pathLst>
            </a:custGeom>
            <a:solidFill>
              <a:srgbClr val="49ACC5"/>
            </a:solidFill>
          </p:spPr>
        </p:sp>
      </p:grpSp>
      <p:grpSp>
        <p:nvGrpSpPr>
          <p:cNvPr name="Group 97" id="97"/>
          <p:cNvGrpSpPr/>
          <p:nvPr/>
        </p:nvGrpSpPr>
        <p:grpSpPr>
          <a:xfrm rot="-3900000">
            <a:off x="4214558" y="33215422"/>
            <a:ext cx="1651408" cy="800556"/>
            <a:chOff x="0" y="0"/>
            <a:chExt cx="528206" cy="256059"/>
          </a:xfrm>
        </p:grpSpPr>
        <p:sp>
          <p:nvSpPr>
            <p:cNvPr name="Freeform 98" id="98"/>
            <p:cNvSpPr/>
            <p:nvPr/>
          </p:nvSpPr>
          <p:spPr>
            <a:xfrm flipH="false" flipV="false" rot="0">
              <a:off x="0" y="0"/>
              <a:ext cx="528206" cy="256059"/>
            </a:xfrm>
            <a:custGeom>
              <a:avLst/>
              <a:gdLst/>
              <a:ahLst/>
              <a:cxnLst/>
              <a:rect r="r" b="b" t="t" l="l"/>
              <a:pathLst>
                <a:path h="256059" w="528206">
                  <a:moveTo>
                    <a:pt x="0" y="0"/>
                  </a:moveTo>
                  <a:lnTo>
                    <a:pt x="528206" y="0"/>
                  </a:lnTo>
                  <a:lnTo>
                    <a:pt x="528206" y="256059"/>
                  </a:lnTo>
                  <a:lnTo>
                    <a:pt x="0" y="25605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99" id="99"/>
            <p:cNvSpPr txBox="true"/>
            <p:nvPr/>
          </p:nvSpPr>
          <p:spPr>
            <a:xfrm>
              <a:off x="0" y="-38100"/>
              <a:ext cx="528206" cy="294159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r">
                <a:lnSpc>
                  <a:spcPts val="4459"/>
                </a:lnSpc>
              </a:pPr>
              <a:r>
                <a:rPr lang="en-US" sz="4128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grpSp>
        <p:nvGrpSpPr>
          <p:cNvPr name="Group 100" id="100"/>
          <p:cNvGrpSpPr/>
          <p:nvPr/>
        </p:nvGrpSpPr>
        <p:grpSpPr>
          <a:xfrm rot="0">
            <a:off x="6069363" y="32107197"/>
            <a:ext cx="797122" cy="797122"/>
            <a:chOff x="0" y="0"/>
            <a:chExt cx="254961" cy="254961"/>
          </a:xfrm>
        </p:grpSpPr>
        <p:sp>
          <p:nvSpPr>
            <p:cNvPr name="Freeform 101" id="101"/>
            <p:cNvSpPr/>
            <p:nvPr/>
          </p:nvSpPr>
          <p:spPr>
            <a:xfrm flipH="false" flipV="false" rot="0">
              <a:off x="0" y="0"/>
              <a:ext cx="255016" cy="255016"/>
            </a:xfrm>
            <a:custGeom>
              <a:avLst/>
              <a:gdLst/>
              <a:ahLst/>
              <a:cxnLst/>
              <a:rect r="r" b="b" t="t" l="l"/>
              <a:pathLst>
                <a:path h="255016" w="255016">
                  <a:moveTo>
                    <a:pt x="0" y="127508"/>
                  </a:moveTo>
                  <a:cubicBezTo>
                    <a:pt x="0" y="57023"/>
                    <a:pt x="57023" y="0"/>
                    <a:pt x="127508" y="0"/>
                  </a:cubicBezTo>
                  <a:cubicBezTo>
                    <a:pt x="197993" y="0"/>
                    <a:pt x="255016" y="57023"/>
                    <a:pt x="255016" y="127508"/>
                  </a:cubicBezTo>
                  <a:cubicBezTo>
                    <a:pt x="255016" y="197993"/>
                    <a:pt x="197866" y="255016"/>
                    <a:pt x="127508" y="255016"/>
                  </a:cubicBezTo>
                  <a:cubicBezTo>
                    <a:pt x="57150" y="255016"/>
                    <a:pt x="0" y="197866"/>
                    <a:pt x="0" y="127508"/>
                  </a:cubicBezTo>
                  <a:close/>
                </a:path>
              </a:pathLst>
            </a:custGeom>
            <a:solidFill>
              <a:srgbClr val="47D670"/>
            </a:solidFill>
          </p:spPr>
        </p:sp>
      </p:grpSp>
      <p:grpSp>
        <p:nvGrpSpPr>
          <p:cNvPr name="Group 102" id="102"/>
          <p:cNvGrpSpPr/>
          <p:nvPr/>
        </p:nvGrpSpPr>
        <p:grpSpPr>
          <a:xfrm rot="-3900000">
            <a:off x="5127233" y="33215422"/>
            <a:ext cx="1651408" cy="800556"/>
            <a:chOff x="0" y="0"/>
            <a:chExt cx="528206" cy="256059"/>
          </a:xfrm>
        </p:grpSpPr>
        <p:sp>
          <p:nvSpPr>
            <p:cNvPr name="Freeform 103" id="103"/>
            <p:cNvSpPr/>
            <p:nvPr/>
          </p:nvSpPr>
          <p:spPr>
            <a:xfrm flipH="false" flipV="false" rot="0">
              <a:off x="0" y="0"/>
              <a:ext cx="528206" cy="256059"/>
            </a:xfrm>
            <a:custGeom>
              <a:avLst/>
              <a:gdLst/>
              <a:ahLst/>
              <a:cxnLst/>
              <a:rect r="r" b="b" t="t" l="l"/>
              <a:pathLst>
                <a:path h="256059" w="528206">
                  <a:moveTo>
                    <a:pt x="0" y="0"/>
                  </a:moveTo>
                  <a:lnTo>
                    <a:pt x="528206" y="0"/>
                  </a:lnTo>
                  <a:lnTo>
                    <a:pt x="528206" y="256059"/>
                  </a:lnTo>
                  <a:lnTo>
                    <a:pt x="0" y="25605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04" id="104"/>
            <p:cNvSpPr txBox="true"/>
            <p:nvPr/>
          </p:nvSpPr>
          <p:spPr>
            <a:xfrm>
              <a:off x="0" y="-38100"/>
              <a:ext cx="528206" cy="294159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r">
                <a:lnSpc>
                  <a:spcPts val="4459"/>
                </a:lnSpc>
              </a:pPr>
              <a:r>
                <a:rPr lang="en-US" sz="4128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grpSp>
        <p:nvGrpSpPr>
          <p:cNvPr name="Group 105" id="105"/>
          <p:cNvGrpSpPr/>
          <p:nvPr/>
        </p:nvGrpSpPr>
        <p:grpSpPr>
          <a:xfrm rot="0">
            <a:off x="6982161" y="31737911"/>
            <a:ext cx="1535694" cy="1535694"/>
            <a:chOff x="0" y="0"/>
            <a:chExt cx="491195" cy="491195"/>
          </a:xfrm>
        </p:grpSpPr>
        <p:sp>
          <p:nvSpPr>
            <p:cNvPr name="Freeform 106" id="106"/>
            <p:cNvSpPr/>
            <p:nvPr/>
          </p:nvSpPr>
          <p:spPr>
            <a:xfrm flipH="false" flipV="false" rot="0">
              <a:off x="0" y="0"/>
              <a:ext cx="491236" cy="491236"/>
            </a:xfrm>
            <a:custGeom>
              <a:avLst/>
              <a:gdLst/>
              <a:ahLst/>
              <a:cxnLst/>
              <a:rect r="r" b="b" t="t" l="l"/>
              <a:pathLst>
                <a:path h="491236" w="491236">
                  <a:moveTo>
                    <a:pt x="0" y="245618"/>
                  </a:moveTo>
                  <a:cubicBezTo>
                    <a:pt x="0" y="109982"/>
                    <a:pt x="109982" y="0"/>
                    <a:pt x="245618" y="0"/>
                  </a:cubicBezTo>
                  <a:cubicBezTo>
                    <a:pt x="381254" y="0"/>
                    <a:pt x="491236" y="109982"/>
                    <a:pt x="491236" y="245618"/>
                  </a:cubicBezTo>
                  <a:cubicBezTo>
                    <a:pt x="491236" y="381254"/>
                    <a:pt x="381254" y="491236"/>
                    <a:pt x="245618" y="491236"/>
                  </a:cubicBezTo>
                  <a:cubicBezTo>
                    <a:pt x="109982" y="491236"/>
                    <a:pt x="0" y="381254"/>
                    <a:pt x="0" y="245618"/>
                  </a:cubicBezTo>
                  <a:close/>
                  <a:moveTo>
                    <a:pt x="98298" y="245618"/>
                  </a:moveTo>
                  <a:cubicBezTo>
                    <a:pt x="98298" y="327025"/>
                    <a:pt x="164211" y="392938"/>
                    <a:pt x="245618" y="392938"/>
                  </a:cubicBezTo>
                  <a:cubicBezTo>
                    <a:pt x="327025" y="392938"/>
                    <a:pt x="392938" y="327025"/>
                    <a:pt x="392938" y="245618"/>
                  </a:cubicBezTo>
                  <a:cubicBezTo>
                    <a:pt x="392938" y="164211"/>
                    <a:pt x="327025" y="98298"/>
                    <a:pt x="245618" y="98298"/>
                  </a:cubicBezTo>
                  <a:cubicBezTo>
                    <a:pt x="164211" y="98298"/>
                    <a:pt x="98298" y="164211"/>
                    <a:pt x="98298" y="245618"/>
                  </a:cubicBezTo>
                  <a:close/>
                </a:path>
              </a:pathLst>
            </a:custGeom>
            <a:solidFill>
              <a:srgbClr val="8064A2"/>
            </a:solidFill>
          </p:spPr>
        </p:sp>
      </p:grpSp>
      <p:grpSp>
        <p:nvGrpSpPr>
          <p:cNvPr name="Group 107" id="107"/>
          <p:cNvGrpSpPr/>
          <p:nvPr/>
        </p:nvGrpSpPr>
        <p:grpSpPr>
          <a:xfrm rot="-3900000">
            <a:off x="7523270" y="30486006"/>
            <a:ext cx="1909040" cy="920009"/>
            <a:chOff x="0" y="0"/>
            <a:chExt cx="610610" cy="294266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0" y="0"/>
              <a:ext cx="610610" cy="294266"/>
            </a:xfrm>
            <a:custGeom>
              <a:avLst/>
              <a:gdLst/>
              <a:ahLst/>
              <a:cxnLst/>
              <a:rect r="r" b="b" t="t" l="l"/>
              <a:pathLst>
                <a:path h="294266" w="610610">
                  <a:moveTo>
                    <a:pt x="0" y="0"/>
                  </a:moveTo>
                  <a:lnTo>
                    <a:pt x="610610" y="0"/>
                  </a:lnTo>
                  <a:lnTo>
                    <a:pt x="610610" y="294266"/>
                  </a:lnTo>
                  <a:lnTo>
                    <a:pt x="0" y="29426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09" id="109"/>
            <p:cNvSpPr txBox="true"/>
            <p:nvPr/>
          </p:nvSpPr>
          <p:spPr>
            <a:xfrm>
              <a:off x="0" y="-38100"/>
              <a:ext cx="610610" cy="332366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l">
                <a:lnSpc>
                  <a:spcPts val="4459"/>
                </a:lnSpc>
              </a:pPr>
              <a:r>
                <a:rPr lang="en-US" sz="4128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grpSp>
        <p:nvGrpSpPr>
          <p:cNvPr name="Group 110" id="110"/>
          <p:cNvGrpSpPr/>
          <p:nvPr/>
        </p:nvGrpSpPr>
        <p:grpSpPr>
          <a:xfrm rot="0">
            <a:off x="8633530" y="32107197"/>
            <a:ext cx="797122" cy="797122"/>
            <a:chOff x="0" y="0"/>
            <a:chExt cx="254961" cy="254961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255016" cy="255016"/>
            </a:xfrm>
            <a:custGeom>
              <a:avLst/>
              <a:gdLst/>
              <a:ahLst/>
              <a:cxnLst/>
              <a:rect r="r" b="b" t="t" l="l"/>
              <a:pathLst>
                <a:path h="255016" w="255016">
                  <a:moveTo>
                    <a:pt x="0" y="127508"/>
                  </a:moveTo>
                  <a:cubicBezTo>
                    <a:pt x="0" y="57023"/>
                    <a:pt x="57023" y="0"/>
                    <a:pt x="127508" y="0"/>
                  </a:cubicBezTo>
                  <a:cubicBezTo>
                    <a:pt x="197993" y="0"/>
                    <a:pt x="255016" y="57023"/>
                    <a:pt x="255016" y="127508"/>
                  </a:cubicBezTo>
                  <a:cubicBezTo>
                    <a:pt x="255016" y="197993"/>
                    <a:pt x="197866" y="255016"/>
                    <a:pt x="127508" y="255016"/>
                  </a:cubicBezTo>
                  <a:cubicBezTo>
                    <a:pt x="57150" y="255016"/>
                    <a:pt x="0" y="197866"/>
                    <a:pt x="0" y="127508"/>
                  </a:cubicBezTo>
                  <a:close/>
                </a:path>
              </a:pathLst>
            </a:custGeom>
            <a:solidFill>
              <a:srgbClr val="ABE745"/>
            </a:solidFill>
          </p:spPr>
        </p:sp>
      </p:grpSp>
      <p:grpSp>
        <p:nvGrpSpPr>
          <p:cNvPr name="Group 112" id="112"/>
          <p:cNvGrpSpPr/>
          <p:nvPr/>
        </p:nvGrpSpPr>
        <p:grpSpPr>
          <a:xfrm rot="-3900000">
            <a:off x="7691400" y="33215422"/>
            <a:ext cx="1651408" cy="800556"/>
            <a:chOff x="0" y="0"/>
            <a:chExt cx="528206" cy="256059"/>
          </a:xfrm>
        </p:grpSpPr>
        <p:sp>
          <p:nvSpPr>
            <p:cNvPr name="Freeform 113" id="113"/>
            <p:cNvSpPr/>
            <p:nvPr/>
          </p:nvSpPr>
          <p:spPr>
            <a:xfrm flipH="false" flipV="false" rot="0">
              <a:off x="0" y="0"/>
              <a:ext cx="528206" cy="256059"/>
            </a:xfrm>
            <a:custGeom>
              <a:avLst/>
              <a:gdLst/>
              <a:ahLst/>
              <a:cxnLst/>
              <a:rect r="r" b="b" t="t" l="l"/>
              <a:pathLst>
                <a:path h="256059" w="528206">
                  <a:moveTo>
                    <a:pt x="0" y="0"/>
                  </a:moveTo>
                  <a:lnTo>
                    <a:pt x="528206" y="0"/>
                  </a:lnTo>
                  <a:lnTo>
                    <a:pt x="528206" y="256059"/>
                  </a:lnTo>
                  <a:lnTo>
                    <a:pt x="0" y="25605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14" id="114"/>
            <p:cNvSpPr txBox="true"/>
            <p:nvPr/>
          </p:nvSpPr>
          <p:spPr>
            <a:xfrm>
              <a:off x="0" y="-38100"/>
              <a:ext cx="528206" cy="294159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r">
                <a:lnSpc>
                  <a:spcPts val="4459"/>
                </a:lnSpc>
              </a:pPr>
              <a:r>
                <a:rPr lang="en-US" sz="4128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grpSp>
        <p:nvGrpSpPr>
          <p:cNvPr name="Group 115" id="115"/>
          <p:cNvGrpSpPr/>
          <p:nvPr/>
        </p:nvGrpSpPr>
        <p:grpSpPr>
          <a:xfrm rot="0">
            <a:off x="9546204" y="32107197"/>
            <a:ext cx="797122" cy="797122"/>
            <a:chOff x="0" y="0"/>
            <a:chExt cx="254961" cy="254961"/>
          </a:xfrm>
        </p:grpSpPr>
        <p:sp>
          <p:nvSpPr>
            <p:cNvPr name="Freeform 116" id="116"/>
            <p:cNvSpPr/>
            <p:nvPr/>
          </p:nvSpPr>
          <p:spPr>
            <a:xfrm flipH="false" flipV="false" rot="0">
              <a:off x="0" y="0"/>
              <a:ext cx="255016" cy="255016"/>
            </a:xfrm>
            <a:custGeom>
              <a:avLst/>
              <a:gdLst/>
              <a:ahLst/>
              <a:cxnLst/>
              <a:rect r="r" b="b" t="t" l="l"/>
              <a:pathLst>
                <a:path h="255016" w="255016">
                  <a:moveTo>
                    <a:pt x="0" y="127508"/>
                  </a:moveTo>
                  <a:cubicBezTo>
                    <a:pt x="0" y="57023"/>
                    <a:pt x="57023" y="0"/>
                    <a:pt x="127508" y="0"/>
                  </a:cubicBezTo>
                  <a:cubicBezTo>
                    <a:pt x="197993" y="0"/>
                    <a:pt x="255016" y="57023"/>
                    <a:pt x="255016" y="127508"/>
                  </a:cubicBezTo>
                  <a:cubicBezTo>
                    <a:pt x="255016" y="197993"/>
                    <a:pt x="197866" y="255016"/>
                    <a:pt x="127508" y="255016"/>
                  </a:cubicBezTo>
                  <a:cubicBezTo>
                    <a:pt x="57150" y="255016"/>
                    <a:pt x="0" y="197866"/>
                    <a:pt x="0" y="127508"/>
                  </a:cubicBezTo>
                  <a:close/>
                </a:path>
              </a:pathLst>
            </a:custGeom>
            <a:solidFill>
              <a:srgbClr val="F69444"/>
            </a:solidFill>
          </p:spPr>
        </p:sp>
      </p:grpSp>
      <p:grpSp>
        <p:nvGrpSpPr>
          <p:cNvPr name="Group 117" id="117"/>
          <p:cNvGrpSpPr/>
          <p:nvPr/>
        </p:nvGrpSpPr>
        <p:grpSpPr>
          <a:xfrm rot="-3900000">
            <a:off x="8604073" y="33215422"/>
            <a:ext cx="1651408" cy="800556"/>
            <a:chOff x="0" y="0"/>
            <a:chExt cx="528206" cy="256059"/>
          </a:xfrm>
        </p:grpSpPr>
        <p:sp>
          <p:nvSpPr>
            <p:cNvPr name="Freeform 118" id="118"/>
            <p:cNvSpPr/>
            <p:nvPr/>
          </p:nvSpPr>
          <p:spPr>
            <a:xfrm flipH="false" flipV="false" rot="0">
              <a:off x="0" y="0"/>
              <a:ext cx="528206" cy="256059"/>
            </a:xfrm>
            <a:custGeom>
              <a:avLst/>
              <a:gdLst/>
              <a:ahLst/>
              <a:cxnLst/>
              <a:rect r="r" b="b" t="t" l="l"/>
              <a:pathLst>
                <a:path h="256059" w="528206">
                  <a:moveTo>
                    <a:pt x="0" y="0"/>
                  </a:moveTo>
                  <a:lnTo>
                    <a:pt x="528206" y="0"/>
                  </a:lnTo>
                  <a:lnTo>
                    <a:pt x="528206" y="256059"/>
                  </a:lnTo>
                  <a:lnTo>
                    <a:pt x="0" y="25605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119" id="119"/>
            <p:cNvSpPr txBox="true"/>
            <p:nvPr/>
          </p:nvSpPr>
          <p:spPr>
            <a:xfrm>
              <a:off x="0" y="-38100"/>
              <a:ext cx="528206" cy="294159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r">
                <a:lnSpc>
                  <a:spcPts val="4459"/>
                </a:lnSpc>
              </a:pPr>
              <a:r>
                <a:rPr lang="en-US" sz="4128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</a:t>
              </a:r>
            </a:p>
          </p:txBody>
        </p:sp>
      </p:grpSp>
      <p:sp>
        <p:nvSpPr>
          <p:cNvPr name="Freeform 120" id="120"/>
          <p:cNvSpPr/>
          <p:nvPr/>
        </p:nvSpPr>
        <p:spPr>
          <a:xfrm flipH="false" flipV="false" rot="0">
            <a:off x="696656" y="4523484"/>
            <a:ext cx="5383411" cy="2168493"/>
          </a:xfrm>
          <a:custGeom>
            <a:avLst/>
            <a:gdLst/>
            <a:ahLst/>
            <a:cxnLst/>
            <a:rect r="r" b="b" t="t" l="l"/>
            <a:pathLst>
              <a:path h="2168493" w="5383411">
                <a:moveTo>
                  <a:pt x="0" y="0"/>
                </a:moveTo>
                <a:lnTo>
                  <a:pt x="5383411" y="0"/>
                </a:lnTo>
                <a:lnTo>
                  <a:pt x="5383411" y="2168494"/>
                </a:lnTo>
                <a:lnTo>
                  <a:pt x="0" y="2168494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41417" y="1172109"/>
            <a:ext cx="29617125" cy="14814781"/>
            <a:chOff x="0" y="0"/>
            <a:chExt cx="9473092" cy="473853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473092" cy="4738535"/>
            </a:xfrm>
            <a:custGeom>
              <a:avLst/>
              <a:gdLst/>
              <a:ahLst/>
              <a:cxnLst/>
              <a:rect r="r" b="b" t="t" l="l"/>
              <a:pathLst>
                <a:path h="4738535" w="9473092">
                  <a:moveTo>
                    <a:pt x="0" y="0"/>
                  </a:moveTo>
                  <a:lnTo>
                    <a:pt x="9473092" y="0"/>
                  </a:lnTo>
                  <a:lnTo>
                    <a:pt x="9473092" y="4738535"/>
                  </a:lnTo>
                  <a:lnTo>
                    <a:pt x="0" y="473853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14300"/>
              <a:ext cx="9473092" cy="4852835"/>
            </a:xfrm>
            <a:prstGeom prst="rect">
              <a:avLst/>
            </a:prstGeom>
          </p:spPr>
          <p:txBody>
            <a:bodyPr anchor="t" rtlCol="false" tIns="0" lIns="0" bIns="0" rIns="0"/>
            <a:lstStyle/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</a:t>
              </a: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rmas para confecção e apresentação do pôster</a:t>
              </a:r>
            </a:p>
            <a:p>
              <a:pPr algn="just">
                <a:lnSpc>
                  <a:spcPts val="6812"/>
                </a:lnSpc>
              </a:pP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a) É obrigatório que o pôster seja confeccionado com cordão para pendurar.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b) Dimensões do pôster - sugerimos atenção:</a:t>
              </a:r>
            </a:p>
            <a:p>
              <a:pPr algn="just" marL="1225678" indent="-612839" lvl="1">
                <a:lnSpc>
                  <a:spcPts val="6812"/>
                </a:lnSpc>
                <a:buFont typeface="Arial"/>
                <a:buChar char="•"/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Largura: mínima 50 cm e máxima 90 cm;</a:t>
              </a:r>
            </a:p>
            <a:p>
              <a:pPr algn="just" marL="1225678" indent="-612839" lvl="1">
                <a:lnSpc>
                  <a:spcPts val="6812"/>
                </a:lnSpc>
                <a:buFont typeface="Arial"/>
                <a:buChar char="•"/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Altura: mínima 80 cm e máxima 120 cm.</a:t>
              </a:r>
            </a:p>
            <a:p>
              <a:pPr algn="just">
                <a:lnSpc>
                  <a:spcPts val="6812"/>
                </a:lnSpc>
              </a:pP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c) Deverá constar no pôster:</a:t>
              </a:r>
            </a:p>
            <a:p>
              <a:pPr algn="just" marL="1225678" indent="-612839" lvl="1">
                <a:lnSpc>
                  <a:spcPts val="6812"/>
                </a:lnSpc>
                <a:buFont typeface="Arial"/>
                <a:buChar char="•"/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área temática</a:t>
              </a:r>
            </a:p>
            <a:p>
              <a:pPr algn="just" marL="1225678" indent="-612839" lvl="1">
                <a:lnSpc>
                  <a:spcPts val="6812"/>
                </a:lnSpc>
                <a:buFont typeface="Arial"/>
                <a:buChar char="•"/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título idêntico ao do resumo aceito</a:t>
              </a:r>
            </a:p>
            <a:p>
              <a:pPr algn="just" marL="1225678" indent="-612839" lvl="1">
                <a:lnSpc>
                  <a:spcPts val="6812"/>
                </a:lnSpc>
                <a:buFont typeface="Arial"/>
                <a:buChar char="•"/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nomes e instituições dos autores</a:t>
              </a:r>
            </a:p>
            <a:p>
              <a:pPr algn="just">
                <a:lnSpc>
                  <a:spcPts val="6812"/>
                </a:lnSpc>
              </a:pP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d) O pôster deverá ter clareza.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e) Utilizar o mínimo de texto e o máximo de figuras, fotos, tabelas e recursos gráficos possíveis.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f) Organizar as informações de modo que as ideias centrais do trabalho sejam facilmente</a:t>
              </a:r>
            </a:p>
            <a:p>
              <a:pPr algn="just">
                <a:lnSpc>
                  <a:spcPts val="6812"/>
                </a:lnSpc>
              </a:pPr>
              <a:r>
                <a:rPr lang="en-US" sz="5677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compreendidas.</a:t>
              </a:r>
            </a:p>
            <a:p>
              <a:pPr algn="just">
                <a:lnSpc>
                  <a:spcPts val="6812"/>
                </a:lnSpc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DAGmCgCwfic</dc:identifier>
  <dcterms:modified xsi:type="dcterms:W3CDTF">2011-08-01T06:04:30Z</dcterms:modified>
  <cp:revision>1</cp:revision>
  <dc:title>Cópia de BANNER XVIII SEC</dc:title>
</cp:coreProperties>
</file>